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839AC-8995-4EC7-B55F-7B77B8C04BED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1E97A-E612-468E-8495-039BD488B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2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What is underneath is the underlying characteristics of Autism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E130F9-0D1B-4BE5-B8CA-6C7F1F8F5774}" type="slidenum">
              <a:rPr lang="en-US"/>
              <a:pPr eaLnBrk="1" hangingPunct="1"/>
              <a:t>6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NOT FOR DIAGNOSIS BUT FOR INTERVENTION</a:t>
            </a:r>
          </a:p>
          <a:p>
            <a:pPr eaLnBrk="1" hangingPunct="1"/>
            <a:r>
              <a:rPr lang="en-US" smtClean="0"/>
              <a:t>ONE STRATEGY WILL NOT WORK IN ALL SITUATIONS FOR ALL STUDENTS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52494-1B57-4ACB-8486-E6521A48BB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303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52494-1B57-4ACB-8486-E6521A48BB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53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52494-1B57-4ACB-8486-E6521A48BB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57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30B35F-C240-45AA-ACD0-93449EC3B2E9}" type="slidenum">
              <a:rPr lang="en-US"/>
              <a:pPr eaLnBrk="1" hangingPunct="1"/>
              <a:t>10</a:t>
            </a:fld>
            <a:endParaRPr 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ALEISHA 24-LUNCH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b="1" dirty="0" smtClean="0"/>
              <a:t>REFER TO BLANK UCC HANDOUT #2</a:t>
            </a:r>
          </a:p>
          <a:p>
            <a:pPr eaLnBrk="1" hangingPunct="1"/>
            <a:endParaRPr lang="en-US" b="1" dirty="0" smtClean="0"/>
          </a:p>
          <a:p>
            <a:pPr eaLnBrk="1" hangingPunct="1"/>
            <a:r>
              <a:rPr lang="en-US" dirty="0" smtClean="0"/>
              <a:t>IF YOU ARE NOT SURE WHICH FORM IS APPROPRIATE COMPLETE REVIEW BOTH AND DETERMINE WHICH ONE IS MORE APPLICABLE TO THE STUDENT!!!!!!!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30B35F-C240-45AA-ACD0-93449EC3B2E9}" type="slidenum">
              <a:rPr lang="en-US"/>
              <a:pPr eaLnBrk="1" hangingPunct="1"/>
              <a:t>11</a:t>
            </a:fld>
            <a:endParaRPr 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ALEISHA 24-LUNCH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REFER TO BLANK UCC HANDOUT #2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smtClean="0"/>
              <a:t>IF YOU ARE NOT SURE WHICH FORM IS APPROPRIATE COMPLETE REVIEW BOTH AND DETERMINE WHICH ONE IS MORE APPLICABLE TO THE STUDENT!!!!!!!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52494-1B57-4ACB-8486-E6521A48BB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13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52494-1B57-4ACB-8486-E6521A48BB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501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97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3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345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3C15E-E71B-42BF-BC34-80328E9CEF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83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905000" y="6400800"/>
            <a:ext cx="1371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16413" y="6400800"/>
            <a:ext cx="2084387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91400" y="6400800"/>
            <a:ext cx="1371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7BE3D-0797-4539-B69E-25EDF641B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72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905000" y="6400800"/>
            <a:ext cx="1371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16413" y="6400800"/>
            <a:ext cx="2084387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91400" y="6400800"/>
            <a:ext cx="1371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2B2A3-AD69-4956-9EDF-589D9E27A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91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15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45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69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16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468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99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353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7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0E19B-A280-4294-B44A-FA1EF15FBC91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F7BB9-D9BB-4448-AEC6-D4B5F2787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52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file:///C:\Documents%20and%20Settings\sgentry\Desktop\Michael's%20examples\Michael_Scenario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sgentry\Desktop\Michael's%20examples\Michael_UCC.pd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xasautism.com/CaseExamples/Michael_UCC.pd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762000"/>
            <a:ext cx="7010400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Statistics</a:t>
            </a:r>
            <a:endParaRPr lang="en-US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182429" cy="4343400"/>
          </a:xfrm>
          <a:noFill/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22% of people with ASD have IQ in the superior range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12% are full time employees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1% are employed in the area they were trained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Ages 22 and up 73% live with parent(s)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90% have difficulty holding jobs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95% have difficulty developing and maintaining relationships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Most did not have early intervention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Asperger disorder have a higher level of depression and possible suicide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4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tx1"/>
                </a:solidFill>
              </a:rPr>
              <a:t>Step 1:  Complete UCC-Underlying Characteristic Checklist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400" dirty="0" smtClean="0"/>
              <a:t>Helps you to see the autism</a:t>
            </a:r>
          </a:p>
          <a:p>
            <a:pPr eaLnBrk="1" hangingPunct="1">
              <a:lnSpc>
                <a:spcPct val="90000"/>
              </a:lnSpc>
            </a:pPr>
            <a:r>
              <a:rPr lang="en-US" sz="4400" dirty="0" smtClean="0"/>
              <a:t>Provides a snapshot of how autism is expressed for an individual</a:t>
            </a:r>
          </a:p>
          <a:p>
            <a:pPr eaLnBrk="1" hangingPunct="1">
              <a:lnSpc>
                <a:spcPct val="90000"/>
              </a:lnSpc>
            </a:pPr>
            <a:r>
              <a:rPr lang="en-US" sz="4400" dirty="0" smtClean="0"/>
              <a:t>A descriptive instrument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4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tx1"/>
                </a:solidFill>
              </a:rPr>
              <a:t>Step 1:  Complete UCC-Underlying Characteristic Checklist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1"/>
            <a:ext cx="8534400" cy="4724399"/>
          </a:xfrm>
          <a:solidFill>
            <a:srgbClr val="00B050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solidFill>
                  <a:schemeClr val="tx1"/>
                </a:solidFill>
              </a:rPr>
              <a:t>Can be completed by a team (recommended)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solidFill>
                  <a:schemeClr val="tx1"/>
                </a:solidFill>
              </a:rPr>
              <a:t>Provides a tool for assessing progress/change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Three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Forms UCC-CL (Classic typical autism), UCC-HF (High Functioning, Asperger’s</a:t>
            </a:r>
            <a:r>
              <a:rPr lang="en-US" sz="3200" dirty="0" smtClean="0">
                <a:solidFill>
                  <a:schemeClr val="tx1"/>
                </a:solidFill>
              </a:rPr>
              <a:t>) , Early Intervention UCC</a:t>
            </a:r>
            <a:endParaRPr lang="en-US" sz="32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NOTE: This is not a diagnostic instrument used for intervention planning and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415751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0575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b="1" dirty="0" smtClean="0"/>
              <a:t>Step 1:  The UCC</a:t>
            </a:r>
            <a:r>
              <a:rPr lang="en-US" dirty="0" smtClean="0"/>
              <a:t>	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457200"/>
            <a:ext cx="8015513" cy="6219372"/>
          </a:xfrm>
        </p:spPr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endParaRPr lang="en-US" sz="4000" b="1" u="sng" dirty="0" smtClean="0">
              <a:solidFill>
                <a:schemeClr val="tx1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sz="4000" b="1" u="sng" dirty="0" smtClean="0">
                <a:solidFill>
                  <a:schemeClr val="tx1"/>
                </a:solidFill>
              </a:rPr>
              <a:t>Characteristics</a:t>
            </a:r>
            <a:endParaRPr lang="en-US" sz="4000" b="1" u="sng" dirty="0" smtClean="0">
              <a:solidFill>
                <a:schemeClr val="tx1"/>
              </a:solidFill>
            </a:endParaRPr>
          </a:p>
          <a:p>
            <a:pPr eaLnBrk="1" hangingPunct="1"/>
            <a:endParaRPr lang="en-US" sz="2400" dirty="0" smtClean="0">
              <a:solidFill>
                <a:schemeClr val="tx1"/>
              </a:solidFill>
            </a:endParaRPr>
          </a:p>
          <a:p>
            <a:pPr eaLnBrk="1" hangingPunct="1"/>
            <a:endParaRPr lang="en-US" sz="2400" dirty="0">
              <a:solidFill>
                <a:schemeClr val="tx1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Social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Communication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Repetitive patterns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Associated Features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Sensory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Motor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Cognitive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Emotional Vulnerability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Medical and Biological Factors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5843" name="Picture 3" descr="UCC_CL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0"/>
            <a:ext cx="4114800" cy="6019800"/>
          </a:xfrm>
          <a:noFill/>
        </p:spPr>
      </p:pic>
      <p:pic>
        <p:nvPicPr>
          <p:cNvPr id="35844" name="Picture 4" descr="UCC_H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0"/>
            <a:ext cx="4419600" cy="6019800"/>
          </a:xfrm>
          <a:noFill/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762000" y="6096000"/>
            <a:ext cx="7467600" cy="634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400" b="1" dirty="0" smtClean="0"/>
              <a:t>Step1 ( I purchased </a:t>
            </a:r>
            <a:r>
              <a:rPr lang="en-US" sz="4400" b="1" smtClean="0"/>
              <a:t>forms)</a:t>
            </a:r>
            <a:endParaRPr lang="en-US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Let’s Meet Michael</a:t>
            </a:r>
          </a:p>
        </p:txBody>
      </p:sp>
      <p:pic>
        <p:nvPicPr>
          <p:cNvPr id="36867" name="Picture 11" descr="MPj04392940000[1]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05000"/>
            <a:ext cx="3200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4038600" cy="3962400"/>
          </a:xfrm>
          <a:solidFill>
            <a:srgbClr val="00B050"/>
          </a:solidFill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dirty="0" smtClean="0">
                <a:solidFill>
                  <a:schemeClr val="tx2"/>
                </a:solidFill>
              </a:rPr>
              <a:t>Complete the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dirty="0" smtClean="0">
                <a:solidFill>
                  <a:schemeClr val="tx2"/>
                </a:solidFill>
              </a:rPr>
              <a:t>UCC-HF for Michael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dirty="0" smtClean="0">
                <a:solidFill>
                  <a:schemeClr val="tx2"/>
                </a:solidFill>
              </a:rPr>
              <a:t>using the information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dirty="0" smtClean="0">
                <a:solidFill>
                  <a:schemeClr val="tx2"/>
                </a:solidFill>
              </a:rPr>
              <a:t>you have learned…..</a:t>
            </a:r>
          </a:p>
          <a:p>
            <a:endParaRPr lang="en-US" dirty="0" smtClean="0"/>
          </a:p>
        </p:txBody>
      </p:sp>
      <p:pic>
        <p:nvPicPr>
          <p:cNvPr id="37892" name="Picture 4" descr="UCC_H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0"/>
            <a:ext cx="4800600" cy="6858000"/>
          </a:xfrm>
          <a:noFill/>
        </p:spPr>
      </p:pic>
      <p:pic>
        <p:nvPicPr>
          <p:cNvPr id="5" name="Picture 3" descr="MPj04392940000[1]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380" y="5029200"/>
            <a:ext cx="1447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924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hlinkClick r:id="rId2"/>
              </a:rPr>
              <a:t>http://</a:t>
            </a:r>
            <a:r>
              <a:rPr lang="en-US" sz="4400" dirty="0" smtClean="0">
                <a:hlinkClick r:id="rId2"/>
              </a:rPr>
              <a:t>www.texasautism.com/CaseExamples/Michael_UCC.pdf</a:t>
            </a:r>
            <a:endParaRPr lang="en-US" sz="4400" dirty="0" smtClean="0"/>
          </a:p>
          <a:p>
            <a:endParaRPr lang="en-US" sz="4400" dirty="0"/>
          </a:p>
          <a:p>
            <a:r>
              <a:rPr lang="en-US" sz="4400" dirty="0" smtClean="0"/>
              <a:t>This will show you the completed UCC for Michael.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1208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24800" cy="13716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Why was the Ziggurat Model Developed?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Difficulty “Seeing the Autism”</a:t>
            </a:r>
          </a:p>
          <a:p>
            <a:pPr eaLnBrk="1" hangingPunct="1"/>
            <a:r>
              <a:rPr lang="en-US" dirty="0" smtClean="0"/>
              <a:t>Tendency to apply one strategy to address all needs</a:t>
            </a:r>
          </a:p>
          <a:p>
            <a:pPr eaLnBrk="1" hangingPunct="1"/>
            <a:r>
              <a:rPr lang="en-US" dirty="0" smtClean="0"/>
              <a:t>Tendency to ignore critical areas when designing an intervention</a:t>
            </a:r>
          </a:p>
          <a:p>
            <a:pPr eaLnBrk="1" hangingPunct="1"/>
            <a:r>
              <a:rPr lang="en-US" dirty="0" smtClean="0"/>
              <a:t>Not a </a:t>
            </a:r>
            <a:r>
              <a:rPr lang="en-US" dirty="0" err="1" smtClean="0"/>
              <a:t>band-aid</a:t>
            </a:r>
            <a:r>
              <a:rPr lang="en-US" dirty="0" smtClean="0"/>
              <a:t> intervention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smtClean="0"/>
          </a:p>
        </p:txBody>
      </p:sp>
      <p:pic>
        <p:nvPicPr>
          <p:cNvPr id="7172" name="Picture 4" descr="MPj0400492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43370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/>
              <a:t>Tip of the Iceberg is generally all you see……..</a:t>
            </a:r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1600200" y="5867400"/>
            <a:ext cx="6505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>
                <a:solidFill>
                  <a:schemeClr val="bg1"/>
                </a:solidFill>
              </a:rPr>
              <a:t>But what is underneath is often more important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7474857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b="1" dirty="0" smtClean="0"/>
              <a:t>Why do we Need Comprehensive Planning?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0742" y="1872343"/>
            <a:ext cx="4038600" cy="4525963"/>
          </a:xfrm>
          <a:solidFill>
            <a:srgbClr val="00B050"/>
          </a:solidFill>
        </p:spPr>
        <p:txBody>
          <a:bodyPr/>
          <a:lstStyle/>
          <a:p>
            <a:pPr eaLnBrk="1" hangingPunct="1"/>
            <a:r>
              <a:rPr lang="en-US" sz="2800" dirty="0" smtClean="0"/>
              <a:t>Almost never is there a single answer that fixes a problem for students with ASD</a:t>
            </a:r>
          </a:p>
          <a:p>
            <a:pPr eaLnBrk="1" hangingPunct="1"/>
            <a:r>
              <a:rPr lang="en-US" sz="2800" dirty="0" smtClean="0"/>
              <a:t>One strategy will not work in all situations for all students</a:t>
            </a:r>
          </a:p>
        </p:txBody>
      </p:sp>
      <p:pic>
        <p:nvPicPr>
          <p:cNvPr id="5124" name="Picture 4" descr="MCj0397238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080" y="1981200"/>
            <a:ext cx="3810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696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/>
              <a:t>Keys to Comprehensive Intervention Planning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57400"/>
            <a:ext cx="8458200" cy="4640943"/>
          </a:xfrm>
          <a:solidFill>
            <a:srgbClr val="00B050"/>
          </a:solidFill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chemeClr val="tx1"/>
                </a:solidFill>
              </a:rPr>
              <a:t>CHARACTERISTICS:</a:t>
            </a:r>
            <a:r>
              <a:rPr lang="en-US" sz="3200" dirty="0" smtClean="0">
                <a:solidFill>
                  <a:schemeClr val="tx1"/>
                </a:solidFill>
              </a:rPr>
              <a:t>  Look at characteristics of ASD that student exhibits</a:t>
            </a:r>
          </a:p>
          <a:p>
            <a:pPr eaLnBrk="1" hangingPunct="1"/>
            <a:r>
              <a:rPr lang="en-US" sz="3200" b="1" dirty="0" smtClean="0">
                <a:solidFill>
                  <a:schemeClr val="tx1"/>
                </a:solidFill>
              </a:rPr>
              <a:t>DESIGN:</a:t>
            </a:r>
            <a:r>
              <a:rPr lang="en-US" sz="3200" dirty="0" smtClean="0">
                <a:solidFill>
                  <a:schemeClr val="tx1"/>
                </a:solidFill>
              </a:rPr>
              <a:t>  A quality plan is designed to target the Autism comprehensively</a:t>
            </a:r>
          </a:p>
          <a:p>
            <a:pPr eaLnBrk="1" hangingPunct="1"/>
            <a:r>
              <a:rPr lang="en-US" sz="3200" b="1" dirty="0" smtClean="0">
                <a:solidFill>
                  <a:schemeClr val="tx1"/>
                </a:solidFill>
              </a:rPr>
              <a:t>IMPLEMENT:</a:t>
            </a:r>
            <a:r>
              <a:rPr lang="en-US" sz="3200" dirty="0" smtClean="0">
                <a:solidFill>
                  <a:schemeClr val="tx1"/>
                </a:solidFill>
              </a:rPr>
              <a:t>  A quality plan is implemented with fidelity (</a:t>
            </a:r>
            <a:r>
              <a:rPr lang="en-US" sz="3200" b="1" dirty="0" smtClean="0">
                <a:solidFill>
                  <a:schemeClr val="tx1"/>
                </a:solidFill>
              </a:rPr>
              <a:t>IT REQUIRES FOLLOW THROUGH!!!!!!!)</a:t>
            </a:r>
            <a:endParaRPr lang="en-US" sz="3200" dirty="0" smtClean="0">
              <a:solidFill>
                <a:schemeClr val="tx1"/>
              </a:solidFill>
            </a:endParaRP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524001"/>
          </a:xfrm>
          <a:solidFill>
            <a:srgbClr val="00B050"/>
          </a:solidFill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chemeClr val="tx1"/>
                </a:solidFill>
              </a:rPr>
              <a:t>Why Comprehensive Planning With The Ziggurat and CAPS Models</a:t>
            </a:r>
            <a:r>
              <a:rPr lang="en-US" sz="4000" b="1" dirty="0" smtClean="0"/>
              <a:t>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5715" y="1905000"/>
            <a:ext cx="8008257" cy="4836886"/>
          </a:xfrm>
          <a:solidFill>
            <a:srgbClr val="00B050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Fewer behavior problems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More Instructional time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Increased compliance with law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Increased engagement time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Faster IEP development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Better IEPS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More positive/collaborative relationship with parents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Improved collaboration among staff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6962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b="1" dirty="0" smtClean="0">
                <a:solidFill>
                  <a:schemeClr val="tx1"/>
                </a:solidFill>
              </a:rPr>
              <a:t>Who is Involved in Comprehensive Planning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305800" cy="4267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Parents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Student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General ed. teacher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Sp. Ed. teacher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Paraprofessional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Speech Language Pathologist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Occupational Therapist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School Psychologist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Administrator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Other as Needed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01599"/>
            <a:ext cx="8458200" cy="1567543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4 Steps to Designing a Comprehensive Intervention Plan</a:t>
            </a:r>
          </a:p>
        </p:txBody>
      </p:sp>
      <p:pic>
        <p:nvPicPr>
          <p:cNvPr id="135171" name="Picture 3" descr="UCC_CL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2475" y="1855922"/>
            <a:ext cx="2228850" cy="28575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5172" name="Picture 4" descr="ISSI_txtbk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67000" y="1752600"/>
            <a:ext cx="1905000" cy="28194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5173" name="Picture 5" descr="zig_with_text_larg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1905000"/>
            <a:ext cx="2133600" cy="27432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7620000" y="32004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391400" y="2209800"/>
            <a:ext cx="1752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800"/>
              <a:t>            </a:t>
            </a:r>
            <a:endParaRPr lang="en-US" sz="4400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2209800" y="3276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4419600" y="3276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228600" y="5029200"/>
            <a:ext cx="4114800" cy="1311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/>
            <a:r>
              <a:rPr lang="en-US" sz="4000" dirty="0"/>
              <a:t>1				2</a:t>
            </a:r>
          </a:p>
          <a:p>
            <a:pPr algn="ctr" eaLnBrk="1" hangingPunct="1"/>
            <a:r>
              <a:rPr lang="en-US" sz="4000" dirty="0"/>
              <a:t>    </a:t>
            </a:r>
            <a:r>
              <a:rPr lang="en-US" sz="3600" dirty="0"/>
              <a:t>Characteristics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4572000" y="5029200"/>
            <a:ext cx="2362200" cy="1250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000"/>
              <a:t>3</a:t>
            </a:r>
          </a:p>
          <a:p>
            <a:pPr algn="ctr" eaLnBrk="1" hangingPunct="1"/>
            <a:r>
              <a:rPr lang="en-US" sz="3600"/>
              <a:t>Design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8153400" y="56388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6553200" y="5029200"/>
            <a:ext cx="2590800" cy="1250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000" dirty="0"/>
              <a:t>        4</a:t>
            </a:r>
          </a:p>
          <a:p>
            <a:pPr eaLnBrk="1" hangingPunct="1"/>
            <a:r>
              <a:rPr lang="en-US" sz="3600" dirty="0"/>
              <a:t>  Implement</a:t>
            </a:r>
          </a:p>
        </p:txBody>
      </p:sp>
      <p:sp>
        <p:nvSpPr>
          <p:cNvPr id="135182" name="Rectangle 14"/>
          <p:cNvSpPr>
            <a:spLocks noChangeArrowheads="1"/>
          </p:cNvSpPr>
          <p:nvPr/>
        </p:nvSpPr>
        <p:spPr bwMode="auto">
          <a:xfrm>
            <a:off x="7239000" y="1828800"/>
            <a:ext cx="1905000" cy="2743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CAPS</a:t>
            </a:r>
          </a:p>
        </p:txBody>
      </p:sp>
      <p:sp>
        <p:nvSpPr>
          <p:cNvPr id="32783" name="Line 15"/>
          <p:cNvSpPr>
            <a:spLocks noChangeShapeType="1"/>
          </p:cNvSpPr>
          <p:nvPr/>
        </p:nvSpPr>
        <p:spPr bwMode="auto">
          <a:xfrm>
            <a:off x="6705600" y="3276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8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UCC_H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-15240"/>
            <a:ext cx="48006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516</Words>
  <Application>Microsoft Office PowerPoint</Application>
  <PresentationFormat>On-screen Show (4:3)</PresentationFormat>
  <Paragraphs>105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Statistics</vt:lpstr>
      <vt:lpstr>Why was the Ziggurat Model Developed?</vt:lpstr>
      <vt:lpstr>PowerPoint Presentation</vt:lpstr>
      <vt:lpstr>Why do we Need Comprehensive Planning?</vt:lpstr>
      <vt:lpstr>Keys to Comprehensive Intervention Planning</vt:lpstr>
      <vt:lpstr>Why Comprehensive Planning With The Ziggurat and CAPS Models?</vt:lpstr>
      <vt:lpstr>Who is Involved in Comprehensive Planning</vt:lpstr>
      <vt:lpstr>4 Steps to Designing a Comprehensive Intervention Plan</vt:lpstr>
      <vt:lpstr>PowerPoint Presentation</vt:lpstr>
      <vt:lpstr>Step 1:  Complete UCC-Underlying Characteristic Checklist</vt:lpstr>
      <vt:lpstr>Step 1:  Complete UCC-Underlying Characteristic Checklist</vt:lpstr>
      <vt:lpstr>Step 1:  The UCC </vt:lpstr>
      <vt:lpstr>PowerPoint Presentation</vt:lpstr>
      <vt:lpstr>Let’s Meet Michael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</dc:creator>
  <cp:lastModifiedBy>Patricia</cp:lastModifiedBy>
  <cp:revision>3</cp:revision>
  <dcterms:created xsi:type="dcterms:W3CDTF">2012-01-14T07:03:53Z</dcterms:created>
  <dcterms:modified xsi:type="dcterms:W3CDTF">2012-01-14T22:42:17Z</dcterms:modified>
</cp:coreProperties>
</file>